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4" r:id="rId3"/>
    <p:sldId id="268" r:id="rId4"/>
    <p:sldId id="269" r:id="rId5"/>
    <p:sldId id="270" r:id="rId6"/>
    <p:sldId id="262" r:id="rId7"/>
    <p:sldId id="271" r:id="rId8"/>
    <p:sldId id="281" r:id="rId9"/>
    <p:sldId id="275" r:id="rId10"/>
    <p:sldId id="276" r:id="rId11"/>
    <p:sldId id="277" r:id="rId12"/>
    <p:sldId id="272" r:id="rId13"/>
    <p:sldId id="278" r:id="rId14"/>
    <p:sldId id="279" r:id="rId15"/>
    <p:sldId id="280" r:id="rId16"/>
    <p:sldId id="284" r:id="rId17"/>
    <p:sldId id="282" r:id="rId18"/>
    <p:sldId id="288" r:id="rId19"/>
    <p:sldId id="283" r:id="rId20"/>
    <p:sldId id="287" r:id="rId21"/>
    <p:sldId id="289" r:id="rId22"/>
    <p:sldId id="290" r:id="rId23"/>
    <p:sldId id="256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5479"/>
    <a:srgbClr val="4A206A"/>
    <a:srgbClr val="401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9DC66B-FF3B-4A0A-9BD0-480EFFA3A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AC990A6-1EDC-4A6B-8163-0E41D33B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8A1A8E-960D-4117-9F9C-1AB74ABBC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CD835A-08AD-4325-9799-0E198192D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317932-8CBC-4974-9F0E-1F34D35A6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566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286E9A-BC79-44E7-8DBD-831F34809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FB355E-CA20-483C-87D7-05715113E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F3C3629-0477-4FF5-B695-3DF99E9CF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3F76AD-D2FD-4864-B475-20BA4416E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080FF1-F363-468F-BD54-8ADEFCC1E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786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EDD8D8-63D8-4968-8EB7-7679256D7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2395CB9-0B8D-4249-98EB-0520622B3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AE355F-343E-4781-9380-F2C130632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9188C3-2046-42E2-A6C5-39FC093B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3EF184-4CA2-45DD-87CB-EBC75EBC4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745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676E0F-F94C-4E0F-89F1-9CA8BDAA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2C8A90-E350-4713-AC70-03D305133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A26F8F-9DF4-4250-810C-D2F2D9A79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C54F377-02DF-4662-9071-6E910B4C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0DBB0EF-D407-4020-B2A5-135F52F8A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0508B8-1884-4135-B78D-3AB6A52A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63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424026-5503-49C6-8291-0A01A0F2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841C76B-0BEC-4713-B896-F61BBDCCB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8D9B433-3EE7-420D-A131-B685B3F51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8F13883-4BA3-465A-8481-61BF37238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520D8D5-3F5B-4152-96DA-C5CFF2A16F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40F4606-3F5A-4F16-AEB1-CA8AB21CD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05C5092-AE2B-49D2-A7C1-9DE6B0477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DD8C799-2B66-40DD-AE8B-0E76905DB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682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973823-DCC6-4AAD-BFDE-03234B61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D1606A8-A28E-4509-B878-3C2CDCDB4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B2D2205-D075-498D-BA8E-A13A52976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6F0CC9A-4E58-45E0-BDD1-424B9F8E7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41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1B58F3-A901-4336-AC22-8A035C993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5314B4-B54F-42F1-9E15-C74F16A3B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7CBD21-1722-4309-8317-79DE702B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872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8762AE-3209-41DB-9069-B2D907FF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C44A34-37F4-42F1-9E87-F6B5AA423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198B4BA-CCE8-4842-AC08-3AEC38DD1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F94873-3FB3-4667-A606-59E8DB2E7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FC555E6-0891-4A1B-BE2E-3CBCB8E71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827755D-1EA8-40AC-A2CE-B93AC3F9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698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7B25A4-CC9F-4B29-9F7D-E389DC1AD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A13D88D-B681-4DCF-8F3B-A3490E3F78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969C52D-FDDD-4FE1-8666-80ED5589A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75378A-C6AB-4C54-A34E-751B7740F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2E27D0-6D85-4FBA-94FF-087E98BC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E70D77-88BF-474B-906A-4BDB6EF8B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161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2F71F8-1658-4568-B034-68245D8E1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C8CA4E7-F6DC-4993-B726-85271D7B0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7218AB-C49A-4EEC-8421-921BE7B6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376E1B-F2A4-42BA-B48B-451EF7CF6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F10311-E8E4-47BA-A5AA-01AB9C4A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05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5FDDB11-D790-4864-8980-7869A6271A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48A319F-C41C-4D1D-BF70-95417A5E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55597D-7A7F-406B-AC4A-03A1CE3D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F61C480-314A-4146-A7B3-4B2280BF2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D71976-2724-4FAA-BE82-384795F2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185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C08CB51-3756-4C00-8B91-4AC59722E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26DCA9B-FBA3-44AD-8F4F-D63690748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F18C4-7735-4816-BE92-A43E26A98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7B335-993E-4132-9D19-60089ED97A99}" type="datetimeFigureOut">
              <a:rPr lang="ko-KR" altLang="en-US" smtClean="0"/>
              <a:t>2020-06-12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1BC5A8-94AC-4318-BFC0-90190677E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125BE2-F586-4C15-A66A-5AD82E35A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8F018-8CFA-4141-A25C-0862461FBD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35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육각형 1">
            <a:extLst>
              <a:ext uri="{FF2B5EF4-FFF2-40B4-BE49-F238E27FC236}">
                <a16:creationId xmlns:a16="http://schemas.microsoft.com/office/drawing/2014/main" id="{14E1C76F-55A1-4B58-831D-D8695D0313B8}"/>
              </a:ext>
            </a:extLst>
          </p:cNvPr>
          <p:cNvSpPr/>
          <p:nvPr/>
        </p:nvSpPr>
        <p:spPr>
          <a:xfrm rot="3555375">
            <a:off x="1071806" y="1966280"/>
            <a:ext cx="1596503" cy="1376039"/>
          </a:xfrm>
          <a:prstGeom prst="hexagon">
            <a:avLst>
              <a:gd name="adj" fmla="val 28754"/>
              <a:gd name="vf" fmla="val 11547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육각형 2">
            <a:extLst>
              <a:ext uri="{FF2B5EF4-FFF2-40B4-BE49-F238E27FC236}">
                <a16:creationId xmlns:a16="http://schemas.microsoft.com/office/drawing/2014/main" id="{0BEF9FD2-E697-4089-954E-9E2E920553ED}"/>
              </a:ext>
            </a:extLst>
          </p:cNvPr>
          <p:cNvSpPr/>
          <p:nvPr/>
        </p:nvSpPr>
        <p:spPr>
          <a:xfrm rot="3555375">
            <a:off x="2376824" y="2703125"/>
            <a:ext cx="1596503" cy="1376039"/>
          </a:xfrm>
          <a:prstGeom prst="hexagon">
            <a:avLst>
              <a:gd name="adj" fmla="val 28754"/>
              <a:gd name="vf" fmla="val 115470"/>
            </a:avLst>
          </a:prstGeom>
          <a:solidFill>
            <a:srgbClr val="7E5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육각형 3">
            <a:extLst>
              <a:ext uri="{FF2B5EF4-FFF2-40B4-BE49-F238E27FC236}">
                <a16:creationId xmlns:a16="http://schemas.microsoft.com/office/drawing/2014/main" id="{07120F2B-77CE-4C17-B7E6-736B9A94EA6E}"/>
              </a:ext>
            </a:extLst>
          </p:cNvPr>
          <p:cNvSpPr/>
          <p:nvPr/>
        </p:nvSpPr>
        <p:spPr>
          <a:xfrm rot="3555375">
            <a:off x="3681842" y="1966279"/>
            <a:ext cx="1596503" cy="1376039"/>
          </a:xfrm>
          <a:prstGeom prst="hexagon">
            <a:avLst>
              <a:gd name="adj" fmla="val 28754"/>
              <a:gd name="vf" fmla="val 11547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육각형 4">
            <a:extLst>
              <a:ext uri="{FF2B5EF4-FFF2-40B4-BE49-F238E27FC236}">
                <a16:creationId xmlns:a16="http://schemas.microsoft.com/office/drawing/2014/main" id="{AE93BFA3-E683-4C6D-96EB-D64DA51D320F}"/>
              </a:ext>
            </a:extLst>
          </p:cNvPr>
          <p:cNvSpPr/>
          <p:nvPr/>
        </p:nvSpPr>
        <p:spPr>
          <a:xfrm rot="3555375">
            <a:off x="4986860" y="1229433"/>
            <a:ext cx="1596503" cy="1376039"/>
          </a:xfrm>
          <a:prstGeom prst="hexagon">
            <a:avLst>
              <a:gd name="adj" fmla="val 28754"/>
              <a:gd name="vf" fmla="val 11547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육각형 5">
            <a:extLst>
              <a:ext uri="{FF2B5EF4-FFF2-40B4-BE49-F238E27FC236}">
                <a16:creationId xmlns:a16="http://schemas.microsoft.com/office/drawing/2014/main" id="{3888EAF5-B122-45C4-AC19-4A31F647459B}"/>
              </a:ext>
            </a:extLst>
          </p:cNvPr>
          <p:cNvSpPr/>
          <p:nvPr/>
        </p:nvSpPr>
        <p:spPr>
          <a:xfrm rot="3555375">
            <a:off x="4986860" y="2703127"/>
            <a:ext cx="1596503" cy="1376039"/>
          </a:xfrm>
          <a:prstGeom prst="hexagon">
            <a:avLst>
              <a:gd name="adj" fmla="val 28754"/>
              <a:gd name="vf" fmla="val 115470"/>
            </a:avLst>
          </a:prstGeom>
          <a:solidFill>
            <a:srgbClr val="7E5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육각형 6">
            <a:extLst>
              <a:ext uri="{FF2B5EF4-FFF2-40B4-BE49-F238E27FC236}">
                <a16:creationId xmlns:a16="http://schemas.microsoft.com/office/drawing/2014/main" id="{90901E8B-A876-4849-92D9-6AC7D5EB1E2D}"/>
              </a:ext>
            </a:extLst>
          </p:cNvPr>
          <p:cNvSpPr/>
          <p:nvPr/>
        </p:nvSpPr>
        <p:spPr>
          <a:xfrm rot="3555375">
            <a:off x="6291877" y="1964716"/>
            <a:ext cx="1596503" cy="1376039"/>
          </a:xfrm>
          <a:prstGeom prst="hexagon">
            <a:avLst>
              <a:gd name="adj" fmla="val 28754"/>
              <a:gd name="vf" fmla="val 11547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육각형 7">
            <a:extLst>
              <a:ext uri="{FF2B5EF4-FFF2-40B4-BE49-F238E27FC236}">
                <a16:creationId xmlns:a16="http://schemas.microsoft.com/office/drawing/2014/main" id="{70898CF8-0B1B-4160-AC74-A3FEA8C84897}"/>
              </a:ext>
            </a:extLst>
          </p:cNvPr>
          <p:cNvSpPr/>
          <p:nvPr/>
        </p:nvSpPr>
        <p:spPr>
          <a:xfrm rot="3555375">
            <a:off x="6291877" y="3438410"/>
            <a:ext cx="1596503" cy="1376039"/>
          </a:xfrm>
          <a:prstGeom prst="hexagon">
            <a:avLst>
              <a:gd name="adj" fmla="val 28754"/>
              <a:gd name="vf" fmla="val 11547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육각형 8">
            <a:extLst>
              <a:ext uri="{FF2B5EF4-FFF2-40B4-BE49-F238E27FC236}">
                <a16:creationId xmlns:a16="http://schemas.microsoft.com/office/drawing/2014/main" id="{10730F81-0FF3-4FB5-AC40-9EE166A1857D}"/>
              </a:ext>
            </a:extLst>
          </p:cNvPr>
          <p:cNvSpPr/>
          <p:nvPr/>
        </p:nvSpPr>
        <p:spPr>
          <a:xfrm rot="3555375">
            <a:off x="7552507" y="1200455"/>
            <a:ext cx="1596503" cy="1376039"/>
          </a:xfrm>
          <a:prstGeom prst="hexagon">
            <a:avLst>
              <a:gd name="adj" fmla="val 28754"/>
              <a:gd name="vf" fmla="val 11547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1440925" y="2368642"/>
            <a:ext cx="9041423" cy="1323439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아동학대가 무엇인지 알아보고</a:t>
            </a:r>
            <a:endParaRPr lang="en-US" altLang="ko-KR" sz="4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소중한 나를 보호하는 방법을 알아보자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172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921941" y="2093146"/>
            <a:ext cx="9894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오늘은 아동학대에 대해 </a:t>
            </a:r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배워볼건데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 </a:t>
            </a:r>
          </a:p>
          <a:p>
            <a:pPr algn="ctr"/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우리 반 친구가 아동학대를 겪고 있기 때문에 배우는 것일까요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190223" y="484126"/>
            <a:ext cx="34900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배우기 전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, </a:t>
            </a:r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잠깐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!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1107292" y="3388955"/>
            <a:ext cx="9894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아동학대에 대해 배우는 것은 </a:t>
            </a:r>
            <a:endParaRPr lang="en-US" altLang="ko-KR" sz="2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우리 부모님께서 우리를 사랑하지 않기 때문에 배우는 것일까요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1107292" y="4767142"/>
            <a:ext cx="9894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나에게는 절대 일어나지 않을 일이니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 </a:t>
            </a:r>
          </a:p>
          <a:p>
            <a:pPr algn="ctr"/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장난스러운 태도로 수업을 들어도 될까요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7" name="곱셈 기호 6"/>
          <p:cNvSpPr/>
          <p:nvPr/>
        </p:nvSpPr>
        <p:spPr>
          <a:xfrm>
            <a:off x="1935252" y="730770"/>
            <a:ext cx="7382663" cy="6087762"/>
          </a:xfrm>
          <a:prstGeom prst="mathMultiply">
            <a:avLst>
              <a:gd name="adj1" fmla="val 1375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1128234" y="2964875"/>
            <a:ext cx="9481751" cy="1323439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혹시 모를 위험에 대비하여 배우는 것이니</a:t>
            </a:r>
            <a:endParaRPr lang="en-US" altLang="ko-KR" sz="4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모두가 경청하며 집중하는 자세가 필요합니다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709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1531542" y="3221731"/>
            <a:ext cx="8518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아동학대가 무엇일까요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5" y="484126"/>
            <a:ext cx="22653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8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0" y="1887201"/>
            <a:ext cx="3171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FF0000"/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</a:t>
            </a:r>
            <a:endParaRPr lang="ko-KR" altLang="en-US" sz="4000" dirty="0">
              <a:solidFill>
                <a:srgbClr val="FF0000"/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5" y="484126"/>
            <a:ext cx="22653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1824598" y="3118760"/>
            <a:ext cx="85186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아동학대란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 </a:t>
            </a:r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아동을 </a:t>
            </a:r>
            <a:r>
              <a:rPr lang="ko-KR" altLang="en-US" sz="4000" b="1" dirty="0" smtClean="0">
                <a:solidFill>
                  <a:srgbClr val="0070C0"/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신체적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 </a:t>
            </a:r>
            <a:r>
              <a:rPr lang="ko-KR" altLang="en-US" sz="4000" b="1" dirty="0" smtClean="0">
                <a:solidFill>
                  <a:srgbClr val="0070C0"/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심리적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 </a:t>
            </a:r>
            <a:r>
              <a:rPr lang="ko-KR" altLang="en-US" sz="4000" b="1" dirty="0" smtClean="0">
                <a:solidFill>
                  <a:srgbClr val="0070C0"/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성적</a:t>
            </a:r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으로 학대하거나 돌보지 않고 방치하는 것을 의미합니다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3" name="도넛 2"/>
          <p:cNvSpPr/>
          <p:nvPr/>
        </p:nvSpPr>
        <p:spPr>
          <a:xfrm>
            <a:off x="1482811" y="1729946"/>
            <a:ext cx="1367481" cy="1202724"/>
          </a:xfrm>
          <a:prstGeom prst="donut">
            <a:avLst>
              <a:gd name="adj" fmla="val 83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사각형 설명선 3"/>
          <p:cNvSpPr/>
          <p:nvPr/>
        </p:nvSpPr>
        <p:spPr>
          <a:xfrm>
            <a:off x="3253946" y="1438694"/>
            <a:ext cx="4604952" cy="1433384"/>
          </a:xfrm>
          <a:prstGeom prst="wedgeRectCallout">
            <a:avLst>
              <a:gd name="adj1" fmla="val -58221"/>
              <a:gd name="adj2" fmla="val -7040"/>
            </a:avLst>
          </a:prstGeom>
          <a:solidFill>
            <a:schemeClr val="accent1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약자에게 </a:t>
            </a:r>
            <a:endParaRPr lang="en-US" altLang="ko-KR" sz="2400" dirty="0" smtClean="0">
              <a:solidFill>
                <a:schemeClr val="tx1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불필요한 고통을 주는 것</a:t>
            </a:r>
            <a:endParaRPr lang="ko-KR" altLang="en-US" sz="2400" dirty="0">
              <a:solidFill>
                <a:schemeClr val="tx1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335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1597444" y="2859266"/>
            <a:ext cx="8518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여러분은 무엇이 아동학대인지</a:t>
            </a:r>
            <a:endParaRPr lang="en-US" altLang="ko-KR" sz="4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잘 알고 있나요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5" y="484126"/>
            <a:ext cx="22653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527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591799" y="2655270"/>
            <a:ext cx="7341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5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 </a:t>
            </a:r>
            <a:r>
              <a:rPr lang="ko-KR" altLang="en-US" sz="5400" b="1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맞아</a:t>
            </a:r>
            <a:r>
              <a:rPr lang="en-US" altLang="ko-KR" sz="5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 </a:t>
            </a:r>
            <a:r>
              <a:rPr lang="ko-KR" altLang="en-US" sz="5400" b="1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아니야</a:t>
            </a:r>
            <a:r>
              <a:rPr lang="en-US" altLang="ko-KR" sz="5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ko-KR" altLang="en-US" sz="4000" i="1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FE860-C483-4654-B746-B3813745F3F0}"/>
              </a:ext>
            </a:extLst>
          </p:cNvPr>
          <p:cNvSpPr txBox="1"/>
          <p:nvPr/>
        </p:nvSpPr>
        <p:spPr>
          <a:xfrm>
            <a:off x="2954984" y="3765332"/>
            <a:ext cx="6081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다음 내용이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맞다고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 생각하면 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O, </a:t>
            </a:r>
          </a:p>
          <a:p>
            <a:pPr algn="ctr"/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아니라고 생각하면 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X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를 표시해주세요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en-US" altLang="ko-KR" i="1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03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443519" y="2449324"/>
            <a:ext cx="68075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나보다 강한 어른이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나를 때리는 것은 아동학대다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2" name="도넛 1"/>
          <p:cNvSpPr/>
          <p:nvPr/>
        </p:nvSpPr>
        <p:spPr>
          <a:xfrm>
            <a:off x="3715265" y="1499286"/>
            <a:ext cx="4744994" cy="4176584"/>
          </a:xfrm>
          <a:prstGeom prst="donut">
            <a:avLst>
              <a:gd name="adj" fmla="val 99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38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550611" y="2864303"/>
            <a:ext cx="68075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나에게 무관심한 것도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아동학대라고 할 수 있다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2" name="도넛 1"/>
          <p:cNvSpPr/>
          <p:nvPr/>
        </p:nvSpPr>
        <p:spPr>
          <a:xfrm>
            <a:off x="3715265" y="1499286"/>
            <a:ext cx="4744994" cy="4176584"/>
          </a:xfrm>
          <a:prstGeom prst="donut">
            <a:avLst>
              <a:gd name="adj" fmla="val 99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3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600038" y="2245662"/>
            <a:ext cx="68075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내 사촌오빠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(</a:t>
            </a:r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형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)</a:t>
            </a:r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가 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나의 몸을 만지는 것은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아동학대가 아닌 성추행이다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6" name="곱셈 기호 5"/>
          <p:cNvSpPr/>
          <p:nvPr/>
        </p:nvSpPr>
        <p:spPr>
          <a:xfrm>
            <a:off x="2708687" y="972065"/>
            <a:ext cx="6698923" cy="4959178"/>
          </a:xfrm>
          <a:prstGeom prst="mathMultiply">
            <a:avLst>
              <a:gd name="adj1" fmla="val 1375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909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443519" y="2449324"/>
            <a:ext cx="68075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부모님께 심한 욕설을 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듣는 것도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아동학대라고 할 수 있다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2" name="도넛 1"/>
          <p:cNvSpPr/>
          <p:nvPr/>
        </p:nvSpPr>
        <p:spPr>
          <a:xfrm>
            <a:off x="3715265" y="1499286"/>
            <a:ext cx="4744994" cy="4176584"/>
          </a:xfrm>
          <a:prstGeom prst="donut">
            <a:avLst>
              <a:gd name="adj" fmla="val 99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1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600038" y="2245662"/>
            <a:ext cx="68075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친부모님은</a:t>
            </a:r>
            <a:endParaRPr lang="en-US" altLang="ko-KR" sz="4400" b="1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양부모님보다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아동학대를 할 확률이 적다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</a:p>
        </p:txBody>
      </p:sp>
      <p:sp>
        <p:nvSpPr>
          <p:cNvPr id="6" name="곱셈 기호 5"/>
          <p:cNvSpPr/>
          <p:nvPr/>
        </p:nvSpPr>
        <p:spPr>
          <a:xfrm>
            <a:off x="2708687" y="972065"/>
            <a:ext cx="6698923" cy="4959178"/>
          </a:xfrm>
          <a:prstGeom prst="mathMultiply">
            <a:avLst>
              <a:gd name="adj1" fmla="val 1375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90675"/>
            <a:ext cx="64008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443519" y="2449324"/>
            <a:ext cx="68075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아동학대는 대부분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모르는 사람에게서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가해진다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8" name="곱셈 기호 7"/>
          <p:cNvSpPr/>
          <p:nvPr/>
        </p:nvSpPr>
        <p:spPr>
          <a:xfrm>
            <a:off x="2708687" y="972065"/>
            <a:ext cx="6698923" cy="4959178"/>
          </a:xfrm>
          <a:prstGeom prst="mathMultiply">
            <a:avLst>
              <a:gd name="adj1" fmla="val 1375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687" y="1546164"/>
            <a:ext cx="628650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8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583562" y="2705725"/>
            <a:ext cx="68075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아동학대로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어린이가 사망하기도 한다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2" name="도넛 1"/>
          <p:cNvSpPr/>
          <p:nvPr/>
        </p:nvSpPr>
        <p:spPr>
          <a:xfrm>
            <a:off x="3715265" y="1499286"/>
            <a:ext cx="4744994" cy="4176584"/>
          </a:xfrm>
          <a:prstGeom prst="donut">
            <a:avLst>
              <a:gd name="adj" fmla="val 99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187" y="1585912"/>
            <a:ext cx="614362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9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320729" y="2278613"/>
            <a:ext cx="74748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다행히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아동들 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80% </a:t>
            </a:r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이상이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아동학대로부터 보호받고 있다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6" name="곱셈 기호 5"/>
          <p:cNvSpPr/>
          <p:nvPr/>
        </p:nvSpPr>
        <p:spPr>
          <a:xfrm>
            <a:off x="2708687" y="972065"/>
            <a:ext cx="6698923" cy="4959178"/>
          </a:xfrm>
          <a:prstGeom prst="mathMultiply">
            <a:avLst>
              <a:gd name="adj1" fmla="val 1375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841" y="1516404"/>
            <a:ext cx="647700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6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1652687" y="2367171"/>
            <a:ext cx="8381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만약 아동학대를 당했다면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우리 가족의 문제이니 </a:t>
            </a:r>
            <a:endParaRPr lang="en-US" altLang="ko-KR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가족들과 이야기하며 해결해야 한다</a:t>
            </a:r>
            <a:r>
              <a:rPr lang="en-US" altLang="ko-K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</a:p>
        </p:txBody>
      </p:sp>
      <p:sp>
        <p:nvSpPr>
          <p:cNvPr id="6" name="곱셈 기호 5"/>
          <p:cNvSpPr/>
          <p:nvPr/>
        </p:nvSpPr>
        <p:spPr>
          <a:xfrm>
            <a:off x="2708687" y="972065"/>
            <a:ext cx="6698923" cy="4959178"/>
          </a:xfrm>
          <a:prstGeom prst="mathMultiply">
            <a:avLst>
              <a:gd name="adj1" fmla="val 1375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426" y="1784779"/>
            <a:ext cx="64103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8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31887CF-AB71-4DB3-A9A2-F654B0BA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4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90B13C-B372-41A3-B392-2D2BCA24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3713"/>
            <a:ext cx="12192000" cy="1242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B421B-8FF6-43C2-A95B-E20E8320CF64}"/>
              </a:ext>
            </a:extLst>
          </p:cNvPr>
          <p:cNvSpPr txBox="1"/>
          <p:nvPr/>
        </p:nvSpPr>
        <p:spPr>
          <a:xfrm>
            <a:off x="2591800" y="2655270"/>
            <a:ext cx="6807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문제 종료</a:t>
            </a:r>
            <a:endParaRPr lang="ko-KR" altLang="en-US" sz="4000" i="1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27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1605681" y="2933407"/>
            <a:ext cx="90761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우리가 잘 알고 있는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</a:t>
            </a:r>
          </a:p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그렇지만 어쩌면 모르고 넘어갔을 지도 모르는 아동학대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!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5" y="484126"/>
            <a:ext cx="5202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222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242395" y="1328668"/>
            <a:ext cx="8518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아동학대의 종류에는 어떤 것이 있을까요</a:t>
            </a:r>
            <a:r>
              <a:rPr lang="en-US" altLang="ko-K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ko-KR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5" y="484126"/>
            <a:ext cx="5202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아동학대의 유형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437" y="2028500"/>
            <a:ext cx="3040148" cy="211414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908" y="1978218"/>
            <a:ext cx="3152646" cy="216442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437" y="4360536"/>
            <a:ext cx="3040148" cy="22883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3908" y="4360536"/>
            <a:ext cx="3152646" cy="228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0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316535" y="3015786"/>
            <a:ext cx="113152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나는              </a:t>
            </a:r>
            <a:r>
              <a:rPr lang="ko-KR" altLang="en-U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   한 </a:t>
            </a:r>
            <a:r>
              <a:rPr lang="ko-KR" altLang="en-U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사람입니다</a:t>
            </a:r>
            <a:r>
              <a:rPr lang="en-US" altLang="ko-KR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4" y="484126"/>
            <a:ext cx="59505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나는        한 사람입니다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2623056" y="3015786"/>
            <a:ext cx="36294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b="1" dirty="0" smtClean="0">
                <a:solidFill>
                  <a:srgbClr val="FF0000"/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정말 </a:t>
            </a:r>
            <a:r>
              <a:rPr lang="ko-KR" altLang="en-US" sz="6000" b="1" dirty="0" smtClean="0">
                <a:solidFill>
                  <a:srgbClr val="FF0000"/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소중 </a:t>
            </a:r>
            <a:endParaRPr lang="ko-KR" altLang="en-US" sz="4800" dirty="0">
              <a:solidFill>
                <a:srgbClr val="FF0000"/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673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426262" y="2818078"/>
            <a:ext cx="113152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이렇게 소중한 내가</a:t>
            </a:r>
            <a:r>
              <a:rPr lang="en-US" altLang="ko-K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</a:t>
            </a:r>
          </a:p>
          <a:p>
            <a:pPr algn="ctr"/>
            <a:r>
              <a:rPr lang="ko-KR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혹시 누군가에 의해 고통 받고 있다면</a:t>
            </a:r>
            <a:endParaRPr lang="en-US" altLang="ko-KR" sz="3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언제든 도움의 손길을 요청해야 합니다</a:t>
            </a:r>
            <a:r>
              <a:rPr lang="en-US" altLang="ko-K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r>
              <a:rPr lang="ko-KR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 </a:t>
            </a:r>
            <a:endParaRPr lang="ko-KR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4" y="484126"/>
            <a:ext cx="6856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나는 정말 소중한 사람입니다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07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426262" y="2818078"/>
            <a:ext cx="113152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그리고 혹시</a:t>
            </a:r>
            <a:r>
              <a:rPr lang="en-US" altLang="ko-K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</a:t>
            </a:r>
          </a:p>
          <a:p>
            <a:pPr algn="ctr"/>
            <a:r>
              <a:rPr lang="ko-KR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나만큼 소중한 내 친구가 이런 고통을 겪고 있다면</a:t>
            </a:r>
            <a:endParaRPr lang="en-US" altLang="ko-KR" sz="3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내가 손을 내밀어주는 것도 중요하겠지요</a:t>
            </a:r>
            <a:r>
              <a:rPr lang="en-US" altLang="ko-K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</a:t>
            </a:r>
            <a:endParaRPr lang="ko-KR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4" y="484126"/>
            <a:ext cx="67652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나는 정말 소중한 사람입니다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339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257CEC-5774-4F70-822A-2F288A55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92" y="-6473"/>
            <a:ext cx="12192000" cy="1198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500403" y="1837776"/>
            <a:ext cx="11315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1.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한 명이 자리에서 일어나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“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도와줘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!”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라고 말합니다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75E3B6-242A-4799-AD15-5508AAEC0D15}"/>
              </a:ext>
            </a:extLst>
          </p:cNvPr>
          <p:cNvSpPr/>
          <p:nvPr/>
        </p:nvSpPr>
        <p:spPr>
          <a:xfrm>
            <a:off x="242394" y="484126"/>
            <a:ext cx="67901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너도 정말 소중한 사람입니다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434500" y="2509094"/>
            <a:ext cx="11315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2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모든 친구들은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“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무슨 일이야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?”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라고 묻습니다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500403" y="3112056"/>
            <a:ext cx="11315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3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일어난 학생은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“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내가 아동학대를 당하고 있는 것 같아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.”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라고 말합니다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434500" y="3732913"/>
            <a:ext cx="11315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4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모든 친구들은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“</a:t>
            </a:r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ㅇㅇ아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 너는 참 소중한 사람이야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우리가 도와줄게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.”</a:t>
            </a:r>
            <a:b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</a:b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라고 말합니다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23DF90-7E5F-4544-AD83-25E19B6B814D}"/>
              </a:ext>
            </a:extLst>
          </p:cNvPr>
          <p:cNvSpPr txBox="1"/>
          <p:nvPr/>
        </p:nvSpPr>
        <p:spPr>
          <a:xfrm>
            <a:off x="500403" y="4784657"/>
            <a:ext cx="11315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5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친구가 자리에 앉으면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오른쪽에 앉은 사람이 일어나고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,</a:t>
            </a:r>
            <a:b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</a:b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1~4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를 반복합니다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113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A206A">
                <a:alpha val="48000"/>
              </a:srgbClr>
            </a:gs>
            <a:gs pos="4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EA399C-92B9-454D-A860-83156FEF64A6}"/>
              </a:ext>
            </a:extLst>
          </p:cNvPr>
          <p:cNvSpPr txBox="1"/>
          <p:nvPr/>
        </p:nvSpPr>
        <p:spPr>
          <a:xfrm>
            <a:off x="2625811" y="1979641"/>
            <a:ext cx="69053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소중한 </a:t>
            </a:r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나 자신을 사랑하고</a:t>
            </a:r>
            <a:endParaRPr lang="en-US" altLang="ko-KR" sz="40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혹시 도움이 필요하다면</a:t>
            </a:r>
            <a:endParaRPr lang="en-US" altLang="ko-KR" sz="40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언제든 도움을 요청하세요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</a:p>
          <a:p>
            <a:pPr algn="ctr"/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사랑합니다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른바탕Pro 1" panose="02000300000000000000" pitchFamily="2" charset="-127"/>
                <a:ea typeface="바른바탕Pro 1" panose="02000300000000000000" pitchFamily="2" charset="-127"/>
              </a:rPr>
              <a:t>.</a:t>
            </a:r>
          </a:p>
          <a:p>
            <a:pPr algn="ctr"/>
            <a:endParaRPr lang="ko-KR" altLang="en-US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른바탕Pro 1" panose="02000300000000000000" pitchFamily="2" charset="-127"/>
              <a:ea typeface="바른바탕Pro 1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236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255</TotalTime>
  <Words>357</Words>
  <Application>Microsoft Office PowerPoint</Application>
  <PresentationFormat>와이드스크린</PresentationFormat>
  <Paragraphs>75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8" baseType="lpstr">
      <vt:lpstr>08서울남산체 B</vt:lpstr>
      <vt:lpstr>맑은 고딕</vt:lpstr>
      <vt:lpstr>바른바탕Pro 1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shajung1999@naver.com</dc:creator>
  <cp:lastModifiedBy>User</cp:lastModifiedBy>
  <cp:revision>29</cp:revision>
  <dcterms:created xsi:type="dcterms:W3CDTF">2018-02-05T00:15:29Z</dcterms:created>
  <dcterms:modified xsi:type="dcterms:W3CDTF">2020-06-12T04:34:07Z</dcterms:modified>
</cp:coreProperties>
</file>